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3862ed88_0_0:notes"/>
          <p:cNvSpPr/>
          <p:nvPr>
            <p:ph idx="2" type="sldImg"/>
          </p:nvPr>
        </p:nvSpPr>
        <p:spPr>
          <a:xfrm>
            <a:off x="381167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793862ed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793862ed8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d3d995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d3d995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3862ed88_0_28:notes"/>
          <p:cNvSpPr/>
          <p:nvPr>
            <p:ph idx="2" type="sldImg"/>
          </p:nvPr>
        </p:nvSpPr>
        <p:spPr>
          <a:xfrm>
            <a:off x="381167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793862ed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793862ed88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4c3049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4c3049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94c3049c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94c3049c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8e187f4c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8e187f4c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4c3049c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4c3049c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93862ed8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93862ed8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空白">
  <p:cSld name="4_空白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140550" y="2008250"/>
            <a:ext cx="90033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Machine Learning Group Project</a:t>
            </a:r>
            <a:endParaRPr sz="4500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277500" y="2905850"/>
            <a:ext cx="8589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Scene-Centric  Image  Recognition  Task  with  SUN397  dataset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037875" y="3598125"/>
            <a:ext cx="76881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Xiang WANG 	</a:t>
            </a:r>
            <a:r>
              <a:rPr lang="en" sz="1200">
                <a:solidFill>
                  <a:srgbClr val="999999"/>
                </a:solidFill>
              </a:rPr>
              <a:t>	</a:t>
            </a:r>
            <a:r>
              <a:rPr lang="en" sz="1200">
                <a:solidFill>
                  <a:srgbClr val="999999"/>
                </a:solidFill>
              </a:rPr>
              <a:t>1106943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                                                                                                                                             	          </a:t>
            </a:r>
            <a:r>
              <a:rPr lang="en" sz="1200">
                <a:solidFill>
                  <a:srgbClr val="999999"/>
                </a:solidFill>
              </a:rPr>
              <a:t>Ao Chen</a:t>
            </a:r>
            <a:r>
              <a:rPr lang="en" sz="1200">
                <a:solidFill>
                  <a:srgbClr val="999999"/>
                </a:solidFill>
              </a:rPr>
              <a:t> </a:t>
            </a:r>
            <a:r>
              <a:rPr lang="en" sz="1200">
                <a:solidFill>
                  <a:srgbClr val="999999"/>
                </a:solidFill>
              </a:rPr>
              <a:t>	                                   1123154</a:t>
            </a:r>
            <a:endParaRPr sz="1200">
              <a:solidFill>
                <a:srgbClr val="999999"/>
              </a:solidFill>
            </a:endParaRPr>
          </a:p>
        </p:txBody>
      </p:sp>
      <p:pic>
        <p:nvPicPr>
          <p:cNvPr descr="Image result for lakehead university"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188" y="963375"/>
            <a:ext cx="3735624" cy="7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5739775" cy="3269115"/>
          </a:xfrm>
          <a:custGeom>
            <a:rect b="b" l="l" r="r" t="t"/>
            <a:pathLst>
              <a:path extrusionOk="0" h="13164" w="10000">
                <a:moveTo>
                  <a:pt x="10000" y="0"/>
                </a:moveTo>
                <a:lnTo>
                  <a:pt x="0" y="0"/>
                </a:lnTo>
                <a:cubicBezTo>
                  <a:pt x="5" y="4388"/>
                  <a:pt x="11" y="8776"/>
                  <a:pt x="16" y="13164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0" y="0"/>
            <a:ext cx="4475540" cy="5135182"/>
          </a:xfrm>
          <a:custGeom>
            <a:rect b="b" l="l" r="r" t="t"/>
            <a:pathLst>
              <a:path extrusionOk="0" h="7232650" w="6303578">
                <a:moveTo>
                  <a:pt x="0" y="5940123"/>
                </a:moveTo>
                <a:lnTo>
                  <a:pt x="707864" y="7232650"/>
                </a:lnTo>
                <a:lnTo>
                  <a:pt x="0" y="7232650"/>
                </a:lnTo>
                <a:close/>
                <a:moveTo>
                  <a:pt x="0" y="0"/>
                </a:moveTo>
                <a:lnTo>
                  <a:pt x="2087752" y="0"/>
                </a:lnTo>
                <a:lnTo>
                  <a:pt x="6303578" y="7232650"/>
                </a:lnTo>
                <a:lnTo>
                  <a:pt x="707865" y="7232650"/>
                </a:lnTo>
                <a:lnTo>
                  <a:pt x="0" y="594012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3359" r="-18689" t="0"/>
            </a:stretch>
          </a:blipFill>
          <a:ln>
            <a:noFill/>
          </a:ln>
          <a:effectLst>
            <a:outerShdw blurRad="254000" rotWithShape="0" algn="l" dist="1016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934251" y="1621059"/>
            <a:ext cx="270000" cy="270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373373" y="1578045"/>
            <a:ext cx="1600378" cy="407205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5A5A5"/>
                </a:solidFill>
              </a:rPr>
              <a:t>Introduction</a:t>
            </a:r>
            <a:endParaRPr sz="900">
              <a:solidFill>
                <a:srgbClr val="A5A5A5"/>
              </a:solidFill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934251" y="2256393"/>
            <a:ext cx="270000" cy="270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373373" y="2213379"/>
            <a:ext cx="1600378" cy="407205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5A5A5"/>
                </a:solidFill>
              </a:rPr>
              <a:t>Methodology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934251" y="2891726"/>
            <a:ext cx="270000" cy="2700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6373373" y="2848712"/>
            <a:ext cx="1600378" cy="407205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5A5A5"/>
                </a:solidFill>
              </a:rPr>
              <a:t>Experiment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934251" y="3527059"/>
            <a:ext cx="270000" cy="2700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rotWithShape="0" algn="tl" dir="2700000" dist="1143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6373373" y="3484045"/>
            <a:ext cx="1600378" cy="407205"/>
          </a:xfrm>
          <a:custGeom>
            <a:rect b="b" l="l" r="r" t="t"/>
            <a:pathLst>
              <a:path extrusionOk="0" h="1872208" w="2520280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5A5A5"/>
                </a:solidFill>
              </a:rPr>
              <a:t>Result</a:t>
            </a:r>
            <a:endParaRPr sz="1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3252552" y="2242413"/>
            <a:ext cx="1966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2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>
            <a:off x="179250" y="344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380150" y="1844925"/>
            <a:ext cx="8535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·</a:t>
            </a:r>
            <a:r>
              <a:rPr lang="en"/>
              <a:t> Pre-processing SUN397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 </a:t>
            </a:r>
            <a:r>
              <a:rPr lang="en"/>
              <a:t>Using Sun397 Dataset , which is the scene image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 </a:t>
            </a:r>
            <a:r>
              <a:rPr lang="en"/>
              <a:t>Using variety of DCNN structures such as VGG16  DenseNet121  DenseNet 201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3846128" y="1255614"/>
            <a:ext cx="348300" cy="3887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17"/>
          <p:cNvGrpSpPr/>
          <p:nvPr/>
        </p:nvGrpSpPr>
        <p:grpSpPr>
          <a:xfrm>
            <a:off x="3846039" y="1692279"/>
            <a:ext cx="2454423" cy="386326"/>
            <a:chOff x="5128064" y="2256183"/>
            <a:chExt cx="3273000" cy="515101"/>
          </a:xfrm>
        </p:grpSpPr>
        <p:sp>
          <p:nvSpPr>
            <p:cNvPr id="120" name="Google Shape;120;p17"/>
            <p:cNvSpPr/>
            <p:nvPr/>
          </p:nvSpPr>
          <p:spPr>
            <a:xfrm>
              <a:off x="5128064" y="2256184"/>
              <a:ext cx="3273000" cy="5151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pre-processing dataset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128064" y="2256183"/>
              <a:ext cx="464100" cy="515100"/>
            </a:xfrm>
            <a:prstGeom prst="rect">
              <a:avLst/>
            </a:prstGeom>
            <a:solidFill>
              <a:srgbClr val="003242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>
            <a:off x="3846039" y="2321481"/>
            <a:ext cx="2454423" cy="386325"/>
            <a:chOff x="5128064" y="3095119"/>
            <a:chExt cx="3273000" cy="515100"/>
          </a:xfrm>
        </p:grpSpPr>
        <p:sp>
          <p:nvSpPr>
            <p:cNvPr id="123" name="Google Shape;123;p17"/>
            <p:cNvSpPr/>
            <p:nvPr/>
          </p:nvSpPr>
          <p:spPr>
            <a:xfrm>
              <a:off x="5128064" y="3095119"/>
              <a:ext cx="3273000" cy="5151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VGG16 model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128064" y="3095119"/>
              <a:ext cx="464100" cy="515100"/>
            </a:xfrm>
            <a:prstGeom prst="rect">
              <a:avLst/>
            </a:prstGeom>
            <a:solidFill>
              <a:srgbClr val="118575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3846039" y="2950681"/>
            <a:ext cx="2454423" cy="386325"/>
            <a:chOff x="5128064" y="3934054"/>
            <a:chExt cx="3273000" cy="515100"/>
          </a:xfrm>
        </p:grpSpPr>
        <p:sp>
          <p:nvSpPr>
            <p:cNvPr id="126" name="Google Shape;126;p17"/>
            <p:cNvSpPr/>
            <p:nvPr/>
          </p:nvSpPr>
          <p:spPr>
            <a:xfrm>
              <a:off x="5128064" y="3934054"/>
              <a:ext cx="3273000" cy="5151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DenseNet 121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5128064" y="3934054"/>
              <a:ext cx="464100" cy="515100"/>
            </a:xfrm>
            <a:prstGeom prst="rect">
              <a:avLst/>
            </a:prstGeom>
            <a:solidFill>
              <a:srgbClr val="003242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3846039" y="3579883"/>
            <a:ext cx="2454423" cy="386326"/>
            <a:chOff x="5128064" y="4772988"/>
            <a:chExt cx="3273001" cy="515102"/>
          </a:xfrm>
        </p:grpSpPr>
        <p:sp>
          <p:nvSpPr>
            <p:cNvPr id="129" name="Google Shape;129;p17"/>
            <p:cNvSpPr/>
            <p:nvPr/>
          </p:nvSpPr>
          <p:spPr>
            <a:xfrm>
              <a:off x="5128065" y="4772990"/>
              <a:ext cx="3273000" cy="5151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FF"/>
                  </a:solidFill>
                </a:rPr>
                <a:t>DenseNet 201</a:t>
              </a:r>
              <a:endParaRPr sz="1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5128064" y="4772988"/>
              <a:ext cx="464100" cy="515100"/>
            </a:xfrm>
            <a:prstGeom prst="rect">
              <a:avLst/>
            </a:prstGeom>
            <a:solidFill>
              <a:srgbClr val="118575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953870" y="1692278"/>
            <a:ext cx="2890415" cy="2274075"/>
            <a:chOff x="689317" y="2256183"/>
            <a:chExt cx="3854400" cy="3032100"/>
          </a:xfrm>
        </p:grpSpPr>
        <p:sp>
          <p:nvSpPr>
            <p:cNvPr id="132" name="Google Shape;132;p17"/>
            <p:cNvSpPr/>
            <p:nvPr/>
          </p:nvSpPr>
          <p:spPr>
            <a:xfrm>
              <a:off x="689317" y="2256183"/>
              <a:ext cx="3854400" cy="3032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2500" lIns="65025" spcFirstLastPara="1" rIns="65025" wrap="square" tIns="325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129140" y="3077845"/>
              <a:ext cx="3004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25" spcFirstLastPara="1" rIns="65025" wrap="square" tIns="325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129140" y="4123237"/>
              <a:ext cx="3004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25" spcFirstLastPara="1" rIns="65025" wrap="square" tIns="325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3167856" y="166102"/>
            <a:ext cx="2808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5A5A5"/>
                </a:solidFill>
              </a:rPr>
              <a:t>Methodology</a:t>
            </a:r>
            <a:endParaRPr sz="28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202925" y="606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819325" y="1236550"/>
            <a:ext cx="727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VGG16 based on imagenet 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1539650"/>
            <a:ext cx="8839200" cy="130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17" y="2637575"/>
            <a:ext cx="3684759" cy="24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075" y="2704738"/>
            <a:ext cx="4738802" cy="22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202925" y="606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819325" y="1236550"/>
            <a:ext cx="727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VGG16 based on places365 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50" y="1662100"/>
            <a:ext cx="83248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325" y="2652700"/>
            <a:ext cx="3357073" cy="21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198" y="2652700"/>
            <a:ext cx="4396220" cy="21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02925" y="606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819325" y="1236550"/>
            <a:ext cx="727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DenseNet 121 based on imagenet weights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9350"/>
            <a:ext cx="8839204" cy="178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02925" y="606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819325" y="1236550"/>
            <a:ext cx="7275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DenseNet 121 based on imagenet weights with Data generation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75" y="1897600"/>
            <a:ext cx="8654624" cy="17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DenseNet201</a:t>
            </a: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based on imagenet weights</a:t>
            </a:r>
            <a:endParaRPr b="0"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680050"/>
            <a:ext cx="77914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632550"/>
            <a:ext cx="3293353" cy="22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078" y="2663575"/>
            <a:ext cx="4550760" cy="22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